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6" d="100"/>
          <a:sy n="36" d="100"/>
        </p:scale>
        <p:origin x="101" y="-4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A3AE42-AF82-4CAD-ACCF-347C576CA989}" type="datetimeFigureOut">
              <a:rPr lang="en-GB" smtClean="0"/>
              <a:t>11/10/2022</a:t>
            </a:fld>
            <a:endParaRPr lang="en-GB"/>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0E753-6E6E-4844-B67C-3C86C0CAF72B}" type="slidenum">
              <a:rPr lang="en-GB" smtClean="0"/>
              <a:t>‹#›</a:t>
            </a:fld>
            <a:endParaRPr lang="en-GB"/>
          </a:p>
        </p:txBody>
      </p:sp>
    </p:spTree>
    <p:extLst>
      <p:ext uri="{BB962C8B-B14F-4D97-AF65-F5344CB8AC3E}">
        <p14:creationId xmlns:p14="http://schemas.microsoft.com/office/powerpoint/2010/main" val="1144537209"/>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4600" y="1143000"/>
            <a:ext cx="4368800" cy="30861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6D25B15-B803-4DF6-841E-9D436831CE1A}"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A3E37D-316D-4891-866A-486167EEB094}"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274098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3E37D-316D-4891-866A-486167EEB094}"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71407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3E37D-316D-4891-866A-486167EEB094}"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110412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3E37D-316D-4891-866A-486167EEB094}"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305746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3E37D-316D-4891-866A-486167EEB094}"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253901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A3E37D-316D-4891-866A-486167EEB094}"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3818471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A3E37D-316D-4891-866A-486167EEB094}" type="datetimeFigureOut">
              <a:rPr lang="en-GB" smtClean="0"/>
              <a:t>11/10/2022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318490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A3E37D-316D-4891-866A-486167EEB094}" type="datetimeFigureOut">
              <a:rPr lang="en-GB" smtClean="0"/>
              <a:t>11/10/2022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19914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3E37D-316D-4891-866A-486167EEB094}" type="datetimeFigureOut">
              <a:rPr lang="en-GB" smtClean="0"/>
              <a:t>11/10/2022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121882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9BA3E37D-316D-4891-866A-486167EEB094}"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66785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9BA3E37D-316D-4891-866A-486167EEB094}" type="datetimeFigureOut">
              <a:rPr lang="en-GB" smtClean="0"/>
              <a:t>11/10/2022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3B88AF-AC99-42EF-8FB6-60AF07A02764}" type="slidenum">
              <a:rPr lang="en-GB" smtClean="0"/>
              <a:t>‹#›</a:t>
            </a:fld>
            <a:endParaRPr lang="en-GB"/>
          </a:p>
        </p:txBody>
      </p:sp>
    </p:spTree>
    <p:extLst>
      <p:ext uri="{BB962C8B-B14F-4D97-AF65-F5344CB8AC3E}">
        <p14:creationId xmlns:p14="http://schemas.microsoft.com/office/powerpoint/2010/main" val="20966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9BA3E37D-316D-4891-866A-486167EEB094}" type="datetimeFigureOut">
              <a:rPr lang="en-GB" smtClean="0"/>
              <a:t>11/10/2022</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913B88AF-AC99-42EF-8FB6-60AF07A02764}" type="slidenum">
              <a:rPr lang="en-GB" smtClean="0"/>
              <a:t>‹#›</a:t>
            </a:fld>
            <a:endParaRPr lang="en-GB"/>
          </a:p>
        </p:txBody>
      </p:sp>
    </p:spTree>
    <p:extLst>
      <p:ext uri="{BB962C8B-B14F-4D97-AF65-F5344CB8AC3E}">
        <p14:creationId xmlns:p14="http://schemas.microsoft.com/office/powerpoint/2010/main" val="917783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 name="Group 158">
            <a:extLst>
              <a:ext uri="{FF2B5EF4-FFF2-40B4-BE49-F238E27FC236}">
                <a16:creationId xmlns:a16="http://schemas.microsoft.com/office/drawing/2014/main" id="{294DF4F7-6C91-EE93-0AF0-8483334E62EE}"/>
              </a:ext>
            </a:extLst>
          </p:cNvPr>
          <p:cNvGrpSpPr/>
          <p:nvPr/>
        </p:nvGrpSpPr>
        <p:grpSpPr>
          <a:xfrm>
            <a:off x="12230628" y="11912311"/>
            <a:ext cx="21383625" cy="7494851"/>
            <a:chOff x="152400" y="152400"/>
            <a:chExt cx="21383625" cy="7806739"/>
          </a:xfrm>
        </p:grpSpPr>
        <p:sp>
          <p:nvSpPr>
            <p:cNvPr id="160" name="Rectangle 21">
              <a:extLst>
                <a:ext uri="{FF2B5EF4-FFF2-40B4-BE49-F238E27FC236}">
                  <a16:creationId xmlns:a16="http://schemas.microsoft.com/office/drawing/2014/main" id="{6287F8A2-F65A-47FA-AB9C-FE23C9A30080}"/>
                </a:ext>
              </a:extLst>
            </p:cNvPr>
            <p:cNvSpPr>
              <a:spLocks noChangeArrowheads="1"/>
            </p:cNvSpPr>
            <p:nvPr/>
          </p:nvSpPr>
          <p:spPr bwMode="auto">
            <a:xfrm>
              <a:off x="990600" y="963613"/>
              <a:ext cx="1733550" cy="1139825"/>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Records identified through database searching</a:t>
              </a:r>
              <a:b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 2495) (CINAHL=411, PsycINFO= 1232, Medline=852)</a:t>
              </a:r>
              <a:endParaRPr kumimoji="0" lang="en-GB" altLang="en-US" sz="1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61" name="AutoShape 20">
              <a:extLst>
                <a:ext uri="{FF2B5EF4-FFF2-40B4-BE49-F238E27FC236}">
                  <a16:creationId xmlns:a16="http://schemas.microsoft.com/office/drawing/2014/main" id="{43F3340A-FA2D-18AD-4E86-B9C1647C8F19}"/>
                </a:ext>
              </a:extLst>
            </p:cNvPr>
            <p:cNvSpPr>
              <a:spLocks noChangeArrowheads="1"/>
            </p:cNvSpPr>
            <p:nvPr/>
          </p:nvSpPr>
          <p:spPr bwMode="auto">
            <a:xfrm rot="16200000">
              <a:off x="-301030" y="3031540"/>
              <a:ext cx="1528763" cy="296862"/>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Screening</a:t>
              </a:r>
              <a:endParaRPr kumimoji="0" lang="en-CA" altLang="en-US" sz="1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62" name="AutoShape 18">
              <a:extLst>
                <a:ext uri="{FF2B5EF4-FFF2-40B4-BE49-F238E27FC236}">
                  <a16:creationId xmlns:a16="http://schemas.microsoft.com/office/drawing/2014/main" id="{FBEC5A35-492B-3D22-2076-C061508EF810}"/>
                </a:ext>
              </a:extLst>
            </p:cNvPr>
            <p:cNvSpPr>
              <a:spLocks noChangeArrowheads="1"/>
            </p:cNvSpPr>
            <p:nvPr/>
          </p:nvSpPr>
          <p:spPr bwMode="auto">
            <a:xfrm rot="16200000">
              <a:off x="-301823" y="7045533"/>
              <a:ext cx="1530350" cy="296862"/>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cs typeface="Calibri" panose="020F0502020204030204" pitchFamily="34" charset="0"/>
                </a:rPr>
                <a:t>Included</a:t>
              </a:r>
              <a:endParaRPr kumimoji="0" lang="en-CA" altLang="en-US" sz="12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a:ln>
                  <a:noFill/>
                </a:ln>
                <a:solidFill>
                  <a:schemeClr val="tx1"/>
                </a:solidFill>
                <a:effectLst/>
                <a:latin typeface="Arial" panose="020B0604020202020204" pitchFamily="34" charset="0"/>
              </a:endParaRPr>
            </a:p>
          </p:txBody>
        </p:sp>
        <p:sp>
          <p:nvSpPr>
            <p:cNvPr id="163" name="AutoShape 19">
              <a:extLst>
                <a:ext uri="{FF2B5EF4-FFF2-40B4-BE49-F238E27FC236}">
                  <a16:creationId xmlns:a16="http://schemas.microsoft.com/office/drawing/2014/main" id="{E544535F-6BFB-FBA1-C938-36599E1FB5E5}"/>
                </a:ext>
              </a:extLst>
            </p:cNvPr>
            <p:cNvSpPr>
              <a:spLocks noChangeArrowheads="1"/>
            </p:cNvSpPr>
            <p:nvPr/>
          </p:nvSpPr>
          <p:spPr bwMode="auto">
            <a:xfrm rot="16200000">
              <a:off x="-672504" y="5031789"/>
              <a:ext cx="2292350" cy="279400"/>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cs typeface="Calibri" panose="020F0502020204030204" pitchFamily="34" charset="0"/>
                </a:rPr>
                <a:t>Eligibility</a:t>
              </a:r>
              <a:endParaRPr kumimoji="0" lang="en-CA" altLang="en-US" sz="12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a:ln>
                  <a:noFill/>
                </a:ln>
                <a:solidFill>
                  <a:schemeClr val="tx1"/>
                </a:solidFill>
                <a:effectLst/>
                <a:latin typeface="Arial" panose="020B0604020202020204" pitchFamily="34" charset="0"/>
              </a:endParaRPr>
            </a:p>
          </p:txBody>
        </p:sp>
        <p:sp>
          <p:nvSpPr>
            <p:cNvPr id="164" name="AutoShape 2">
              <a:extLst>
                <a:ext uri="{FF2B5EF4-FFF2-40B4-BE49-F238E27FC236}">
                  <a16:creationId xmlns:a16="http://schemas.microsoft.com/office/drawing/2014/main" id="{9C770D2E-5057-3FFE-4CA0-5B0F59D76EC2}"/>
                </a:ext>
              </a:extLst>
            </p:cNvPr>
            <p:cNvSpPr>
              <a:spLocks noChangeShapeType="1"/>
            </p:cNvSpPr>
            <p:nvPr/>
          </p:nvSpPr>
          <p:spPr bwMode="auto">
            <a:xfrm>
              <a:off x="1725613" y="2117139"/>
              <a:ext cx="0" cy="4572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65" name="AutoShape 1">
              <a:extLst>
                <a:ext uri="{FF2B5EF4-FFF2-40B4-BE49-F238E27FC236}">
                  <a16:creationId xmlns:a16="http://schemas.microsoft.com/office/drawing/2014/main" id="{972DDAC0-C3D0-3431-C192-2FA4C84B2F09}"/>
                </a:ext>
              </a:extLst>
            </p:cNvPr>
            <p:cNvSpPr>
              <a:spLocks noChangeShapeType="1"/>
            </p:cNvSpPr>
            <p:nvPr/>
          </p:nvSpPr>
          <p:spPr bwMode="auto">
            <a:xfrm>
              <a:off x="3225798" y="2208213"/>
              <a:ext cx="0" cy="4572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66" name="AutoShape 4">
              <a:extLst>
                <a:ext uri="{FF2B5EF4-FFF2-40B4-BE49-F238E27FC236}">
                  <a16:creationId xmlns:a16="http://schemas.microsoft.com/office/drawing/2014/main" id="{CD558099-169E-3029-C44B-2966826D088D}"/>
                </a:ext>
              </a:extLst>
            </p:cNvPr>
            <p:cNvSpPr>
              <a:spLocks noChangeArrowheads="1"/>
            </p:cNvSpPr>
            <p:nvPr/>
          </p:nvSpPr>
          <p:spPr bwMode="auto">
            <a:xfrm rot="16200000">
              <a:off x="-222448" y="1511508"/>
              <a:ext cx="1371600" cy="296862"/>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Identification</a:t>
              </a:r>
              <a:endParaRPr kumimoji="0" lang="en-CA" altLang="en-US" sz="1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67" name="Rectangle 3">
              <a:extLst>
                <a:ext uri="{FF2B5EF4-FFF2-40B4-BE49-F238E27FC236}">
                  <a16:creationId xmlns:a16="http://schemas.microsoft.com/office/drawing/2014/main" id="{97EEAFAF-1821-EF99-C542-4553480F7E34}"/>
                </a:ext>
              </a:extLst>
            </p:cNvPr>
            <p:cNvSpPr>
              <a:spLocks noChangeArrowheads="1"/>
            </p:cNvSpPr>
            <p:nvPr/>
          </p:nvSpPr>
          <p:spPr bwMode="auto">
            <a:xfrm>
              <a:off x="3062949" y="1522414"/>
              <a:ext cx="1939925" cy="6858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Additional records identified through reference list search</a:t>
              </a:r>
              <a:b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 13) </a:t>
              </a:r>
              <a:endParaRPr kumimoji="0" lang="en-CA"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13">
              <a:extLst>
                <a:ext uri="{FF2B5EF4-FFF2-40B4-BE49-F238E27FC236}">
                  <a16:creationId xmlns:a16="http://schemas.microsoft.com/office/drawing/2014/main" id="{CF8595B1-C206-5E35-DA55-E79B6DF480CD}"/>
                </a:ext>
              </a:extLst>
            </p:cNvPr>
            <p:cNvSpPr>
              <a:spLocks noChangeArrowheads="1"/>
            </p:cNvSpPr>
            <p:nvPr/>
          </p:nvSpPr>
          <p:spPr bwMode="auto">
            <a:xfrm>
              <a:off x="912811" y="2698750"/>
              <a:ext cx="2555875" cy="509588"/>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Records after duplicates removed</a:t>
              </a:r>
              <a:b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 2386)</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69" name="Rectangle 168">
              <a:extLst>
                <a:ext uri="{FF2B5EF4-FFF2-40B4-BE49-F238E27FC236}">
                  <a16:creationId xmlns:a16="http://schemas.microsoft.com/office/drawing/2014/main" id="{4844C09A-BE7C-92F7-60C7-B26C45AF74B3}"/>
                </a:ext>
              </a:extLst>
            </p:cNvPr>
            <p:cNvSpPr>
              <a:spLocks noChangeArrowheads="1"/>
            </p:cNvSpPr>
            <p:nvPr/>
          </p:nvSpPr>
          <p:spPr bwMode="auto">
            <a:xfrm>
              <a:off x="1384298" y="3503613"/>
              <a:ext cx="1416050" cy="5270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Records screened</a:t>
              </a:r>
              <a:b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 2386)</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70" name="Rectangle 7">
              <a:extLst>
                <a:ext uri="{FF2B5EF4-FFF2-40B4-BE49-F238E27FC236}">
                  <a16:creationId xmlns:a16="http://schemas.microsoft.com/office/drawing/2014/main" id="{9261009B-1C66-7889-94A0-BD778B5AE3ED}"/>
                </a:ext>
              </a:extLst>
            </p:cNvPr>
            <p:cNvSpPr>
              <a:spLocks noChangeArrowheads="1"/>
            </p:cNvSpPr>
            <p:nvPr/>
          </p:nvSpPr>
          <p:spPr bwMode="auto">
            <a:xfrm>
              <a:off x="4430711" y="3459163"/>
              <a:ext cx="1306512" cy="5715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Records excluded</a:t>
              </a:r>
              <a:b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=2301)</a:t>
              </a:r>
              <a:endParaRPr kumimoji="0" lang="en-CA"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1">
              <a:extLst>
                <a:ext uri="{FF2B5EF4-FFF2-40B4-BE49-F238E27FC236}">
                  <a16:creationId xmlns:a16="http://schemas.microsoft.com/office/drawing/2014/main" id="{D753C145-B349-8BA8-D949-87DC24276EA5}"/>
                </a:ext>
              </a:extLst>
            </p:cNvPr>
            <p:cNvSpPr>
              <a:spLocks noChangeArrowheads="1"/>
            </p:cNvSpPr>
            <p:nvPr/>
          </p:nvSpPr>
          <p:spPr bwMode="auto">
            <a:xfrm>
              <a:off x="1417636" y="4398963"/>
              <a:ext cx="1476375" cy="6858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Full-text articles assessed for eligibility (n = 20)</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72" name="Rectangle 5">
              <a:extLst>
                <a:ext uri="{FF2B5EF4-FFF2-40B4-BE49-F238E27FC236}">
                  <a16:creationId xmlns:a16="http://schemas.microsoft.com/office/drawing/2014/main" id="{A05F8E03-460C-1156-379B-B511BB04BD6C}"/>
                </a:ext>
              </a:extLst>
            </p:cNvPr>
            <p:cNvSpPr>
              <a:spLocks noChangeArrowheads="1"/>
            </p:cNvSpPr>
            <p:nvPr/>
          </p:nvSpPr>
          <p:spPr bwMode="auto">
            <a:xfrm>
              <a:off x="3614736" y="4457700"/>
              <a:ext cx="2163232" cy="195757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ct val="0"/>
                </a:spcBef>
                <a:spcAft>
                  <a:spcPct val="0"/>
                </a:spcAft>
                <a:buClrTx/>
                <a:buSzTx/>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Full-text articles excluded, with reasons (n = 15):</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Abstracts sifted for inclusion 86 and 65 articles excluded </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Unable to Access (n= 1)</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conducted outside of the UK (n=4) </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Study design is not primary data collection (n=10) </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and high risk of bias (n=1)</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73" name="Rectangle 17">
              <a:extLst>
                <a:ext uri="{FF2B5EF4-FFF2-40B4-BE49-F238E27FC236}">
                  <a16:creationId xmlns:a16="http://schemas.microsoft.com/office/drawing/2014/main" id="{8105F8EC-5E86-8818-48DD-01A614F74A5D}"/>
                </a:ext>
              </a:extLst>
            </p:cNvPr>
            <p:cNvSpPr>
              <a:spLocks noChangeArrowheads="1"/>
            </p:cNvSpPr>
            <p:nvPr/>
          </p:nvSpPr>
          <p:spPr bwMode="auto">
            <a:xfrm>
              <a:off x="1142074" y="6623703"/>
              <a:ext cx="1920875" cy="538162"/>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Studies included (n = 5)</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74" name="AutoShape 15">
              <a:extLst>
                <a:ext uri="{FF2B5EF4-FFF2-40B4-BE49-F238E27FC236}">
                  <a16:creationId xmlns:a16="http://schemas.microsoft.com/office/drawing/2014/main" id="{ADF6B3CD-DF0F-79F7-3AE9-0906320741E7}"/>
                </a:ext>
              </a:extLst>
            </p:cNvPr>
            <p:cNvSpPr>
              <a:spLocks noChangeShapeType="1"/>
            </p:cNvSpPr>
            <p:nvPr/>
          </p:nvSpPr>
          <p:spPr bwMode="auto">
            <a:xfrm>
              <a:off x="2084386" y="3216275"/>
              <a:ext cx="0" cy="2667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75" name="AutoShape 6">
              <a:extLst>
                <a:ext uri="{FF2B5EF4-FFF2-40B4-BE49-F238E27FC236}">
                  <a16:creationId xmlns:a16="http://schemas.microsoft.com/office/drawing/2014/main" id="{43491D6D-6288-7982-F31F-26A3D5A275B6}"/>
                </a:ext>
              </a:extLst>
            </p:cNvPr>
            <p:cNvSpPr>
              <a:spLocks noChangeShapeType="1"/>
            </p:cNvSpPr>
            <p:nvPr/>
          </p:nvSpPr>
          <p:spPr bwMode="auto">
            <a:xfrm>
              <a:off x="2092323" y="4030663"/>
              <a:ext cx="0" cy="3429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76" name="AutoShape 14">
              <a:extLst>
                <a:ext uri="{FF2B5EF4-FFF2-40B4-BE49-F238E27FC236}">
                  <a16:creationId xmlns:a16="http://schemas.microsoft.com/office/drawing/2014/main" id="{C2884315-9610-4AD1-0167-FD78B1D465D1}"/>
                </a:ext>
              </a:extLst>
            </p:cNvPr>
            <p:cNvSpPr>
              <a:spLocks noChangeShapeType="1"/>
            </p:cNvSpPr>
            <p:nvPr/>
          </p:nvSpPr>
          <p:spPr bwMode="auto">
            <a:xfrm>
              <a:off x="2800348" y="3767138"/>
              <a:ext cx="1638300" cy="127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77" name="AutoShape 10">
              <a:extLst>
                <a:ext uri="{FF2B5EF4-FFF2-40B4-BE49-F238E27FC236}">
                  <a16:creationId xmlns:a16="http://schemas.microsoft.com/office/drawing/2014/main" id="{FBFD2920-C859-8653-6C77-8E18938CEFFF}"/>
                </a:ext>
              </a:extLst>
            </p:cNvPr>
            <p:cNvSpPr>
              <a:spLocks noChangeShapeType="1"/>
            </p:cNvSpPr>
            <p:nvPr/>
          </p:nvSpPr>
          <p:spPr bwMode="auto">
            <a:xfrm>
              <a:off x="2894011" y="4741863"/>
              <a:ext cx="628650"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78" name="Rectangle 8">
              <a:extLst>
                <a:ext uri="{FF2B5EF4-FFF2-40B4-BE49-F238E27FC236}">
                  <a16:creationId xmlns:a16="http://schemas.microsoft.com/office/drawing/2014/main" id="{B972EB2F-D2D8-680E-8A77-8EACF5E5C976}"/>
                </a:ext>
              </a:extLst>
            </p:cNvPr>
            <p:cNvSpPr>
              <a:spLocks noChangeArrowheads="1"/>
            </p:cNvSpPr>
            <p:nvPr/>
          </p:nvSpPr>
          <p:spPr bwMode="auto">
            <a:xfrm>
              <a:off x="4415893" y="2698750"/>
              <a:ext cx="1362075" cy="5715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Duplicate removed</a:t>
              </a:r>
              <a:b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CA"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=122)</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79" name="AutoShape 9">
              <a:extLst>
                <a:ext uri="{FF2B5EF4-FFF2-40B4-BE49-F238E27FC236}">
                  <a16:creationId xmlns:a16="http://schemas.microsoft.com/office/drawing/2014/main" id="{0892190B-5664-34D4-AF81-639FBA1BB36F}"/>
                </a:ext>
              </a:extLst>
            </p:cNvPr>
            <p:cNvSpPr>
              <a:spLocks noChangeShapeType="1"/>
            </p:cNvSpPr>
            <p:nvPr/>
          </p:nvSpPr>
          <p:spPr bwMode="auto">
            <a:xfrm>
              <a:off x="3493555" y="2955925"/>
              <a:ext cx="930275"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80" name="AutoShape 16">
              <a:extLst>
                <a:ext uri="{FF2B5EF4-FFF2-40B4-BE49-F238E27FC236}">
                  <a16:creationId xmlns:a16="http://schemas.microsoft.com/office/drawing/2014/main" id="{26B373E3-E58F-AC09-75EB-00B2A2C147DB}"/>
                </a:ext>
              </a:extLst>
            </p:cNvPr>
            <p:cNvSpPr>
              <a:spLocks noChangeShapeType="1"/>
            </p:cNvSpPr>
            <p:nvPr/>
          </p:nvSpPr>
          <p:spPr bwMode="auto">
            <a:xfrm flipH="1">
              <a:off x="2084386" y="5091113"/>
              <a:ext cx="7937" cy="149542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81" name="Rectangle 22">
              <a:extLst>
                <a:ext uri="{FF2B5EF4-FFF2-40B4-BE49-F238E27FC236}">
                  <a16:creationId xmlns:a16="http://schemas.microsoft.com/office/drawing/2014/main" id="{62FADC4E-64E0-B2E1-888D-31B5C06178A2}"/>
                </a:ext>
              </a:extLst>
            </p:cNvPr>
            <p:cNvSpPr>
              <a:spLocks noChangeArrowheads="1"/>
            </p:cNvSpPr>
            <p:nvPr/>
          </p:nvSpPr>
          <p:spPr bwMode="auto">
            <a:xfrm>
              <a:off x="152400" y="1524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2" name="Rectangle 23">
              <a:extLst>
                <a:ext uri="{FF2B5EF4-FFF2-40B4-BE49-F238E27FC236}">
                  <a16:creationId xmlns:a16="http://schemas.microsoft.com/office/drawing/2014/main" id="{5CB4EAAA-EC8F-A5E3-332B-59857484EB5E}"/>
                </a:ext>
              </a:extLst>
            </p:cNvPr>
            <p:cNvSpPr>
              <a:spLocks noChangeArrowheads="1"/>
            </p:cNvSpPr>
            <p:nvPr/>
          </p:nvSpPr>
          <p:spPr bwMode="auto">
            <a:xfrm>
              <a:off x="152400" y="10668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83" name="Rectangle 182">
              <a:extLst>
                <a:ext uri="{FF2B5EF4-FFF2-40B4-BE49-F238E27FC236}">
                  <a16:creationId xmlns:a16="http://schemas.microsoft.com/office/drawing/2014/main" id="{D64E15B5-EA48-2D97-F8E7-32EE2C8E39DD}"/>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4" name="Rectangle 28">
              <a:extLst>
                <a:ext uri="{FF2B5EF4-FFF2-40B4-BE49-F238E27FC236}">
                  <a16:creationId xmlns:a16="http://schemas.microsoft.com/office/drawing/2014/main" id="{F4383493-52BF-FFC4-8667-3C67BF463357}"/>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5" name="Rectangle 29">
              <a:extLst>
                <a:ext uri="{FF2B5EF4-FFF2-40B4-BE49-F238E27FC236}">
                  <a16:creationId xmlns:a16="http://schemas.microsoft.com/office/drawing/2014/main" id="{D8DF7A48-2DB1-78AF-4294-F3AB7B4AAFB3}"/>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6" name="Rectangle 30">
              <a:extLst>
                <a:ext uri="{FF2B5EF4-FFF2-40B4-BE49-F238E27FC236}">
                  <a16:creationId xmlns:a16="http://schemas.microsoft.com/office/drawing/2014/main" id="{7988CE8A-5708-D3A4-9B49-0389ED4899A7}"/>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7" name="Rectangle 31">
              <a:extLst>
                <a:ext uri="{FF2B5EF4-FFF2-40B4-BE49-F238E27FC236}">
                  <a16:creationId xmlns:a16="http://schemas.microsoft.com/office/drawing/2014/main" id="{F1BC8E67-405B-1C69-BDA0-ACC1F9ACC19C}"/>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8" name="Rectangle 32">
              <a:extLst>
                <a:ext uri="{FF2B5EF4-FFF2-40B4-BE49-F238E27FC236}">
                  <a16:creationId xmlns:a16="http://schemas.microsoft.com/office/drawing/2014/main" id="{3FFE8ED0-8BC7-49C5-8F0E-D0DE3B57ADED}"/>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9" name="Rectangle 33">
              <a:extLst>
                <a:ext uri="{FF2B5EF4-FFF2-40B4-BE49-F238E27FC236}">
                  <a16:creationId xmlns:a16="http://schemas.microsoft.com/office/drawing/2014/main" id="{75FDDFCC-94A9-FB8B-376B-32E24EC0CC33}"/>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90" name="Rectangle 34">
              <a:extLst>
                <a:ext uri="{FF2B5EF4-FFF2-40B4-BE49-F238E27FC236}">
                  <a16:creationId xmlns:a16="http://schemas.microsoft.com/office/drawing/2014/main" id="{435F9302-99E8-8967-4B0C-E1C810AAFAA0}"/>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91" name="Rectangle 36">
              <a:extLst>
                <a:ext uri="{FF2B5EF4-FFF2-40B4-BE49-F238E27FC236}">
                  <a16:creationId xmlns:a16="http://schemas.microsoft.com/office/drawing/2014/main" id="{715C52CA-B929-ACD7-D755-CAADF7A90AFB}"/>
                </a:ext>
              </a:extLst>
            </p:cNvPr>
            <p:cNvSpPr>
              <a:spLocks noChangeArrowheads="1"/>
            </p:cNvSpPr>
            <p:nvPr/>
          </p:nvSpPr>
          <p:spPr bwMode="auto">
            <a:xfrm>
              <a:off x="152400" y="60960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92" name="Rectangle 37">
              <a:extLst>
                <a:ext uri="{FF2B5EF4-FFF2-40B4-BE49-F238E27FC236}">
                  <a16:creationId xmlns:a16="http://schemas.microsoft.com/office/drawing/2014/main" id="{AF223EF4-9679-9786-5F76-7320D5778062}"/>
                </a:ext>
              </a:extLst>
            </p:cNvPr>
            <p:cNvSpPr>
              <a:spLocks noChangeArrowheads="1"/>
            </p:cNvSpPr>
            <p:nvPr/>
          </p:nvSpPr>
          <p:spPr bwMode="auto">
            <a:xfrm>
              <a:off x="1952559" y="538625"/>
              <a:ext cx="2220780" cy="32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400" b="1" i="0" u="none" strike="noStrike" cap="none" normalizeH="0" baseline="0" dirty="0">
                  <a:ln>
                    <a:noFill/>
                  </a:ln>
                  <a:solidFill>
                    <a:srgbClr val="000000"/>
                  </a:solidFill>
                  <a:effectLst/>
                  <a:latin typeface="Arial" panose="020B0604020202020204" pitchFamily="34" charset="0"/>
                </a:rPr>
                <a:t>PRISMA FLOW CHART</a:t>
              </a:r>
              <a:endParaRPr kumimoji="0" lang="en-CA" altLang="en-US" sz="1800" b="1" i="0" u="none" strike="noStrike" cap="none" normalizeH="0" baseline="0" dirty="0">
                <a:ln>
                  <a:noFill/>
                </a:ln>
                <a:solidFill>
                  <a:schemeClr val="tx1"/>
                </a:solidFill>
                <a:effectLst/>
                <a:latin typeface="Arial" panose="020B0604020202020204" pitchFamily="34" charset="0"/>
              </a:endParaRPr>
            </a:p>
          </p:txBody>
        </p:sp>
      </p:grpSp>
      <p:sp>
        <p:nvSpPr>
          <p:cNvPr id="2050" name="Rectangle 2"/>
          <p:cNvSpPr>
            <a:spLocks noGrp="1" noChangeArrowheads="1"/>
          </p:cNvSpPr>
          <p:nvPr>
            <p:ph type="title"/>
          </p:nvPr>
        </p:nvSpPr>
        <p:spPr>
          <a:xfrm>
            <a:off x="1240970" y="679939"/>
            <a:ext cx="23545801" cy="3710996"/>
          </a:xfrm>
          <a:noFill/>
          <a:ln w="19050">
            <a:solidFill>
              <a:srgbClr val="002060"/>
            </a:solidFill>
          </a:ln>
        </p:spPr>
        <p:txBody>
          <a:bodyPr>
            <a:noAutofit/>
          </a:bodyPr>
          <a:lstStyle/>
          <a:p>
            <a:pPr algn="ctr">
              <a:spcBef>
                <a:spcPts val="119"/>
              </a:spcBef>
              <a:spcAft>
                <a:spcPts val="119"/>
              </a:spcAft>
            </a:pPr>
            <a:br>
              <a:rPr lang="en-GB" sz="8000" b="1" dirty="0">
                <a:solidFill>
                  <a:srgbClr val="002060"/>
                </a:solidFill>
                <a:latin typeface="Amasis MT Pro" panose="020B0604020202020204" pitchFamily="18" charset="0"/>
                <a:cs typeface="Arial" pitchFamily="34" charset="0"/>
              </a:rPr>
            </a:br>
            <a:r>
              <a:rPr lang="en-GB" sz="8000" b="1" dirty="0">
                <a:solidFill>
                  <a:srgbClr val="002060"/>
                </a:solidFill>
                <a:latin typeface="Amasis MT Pro" panose="020B0604020202020204" pitchFamily="18" charset="0"/>
                <a:ea typeface="Calibri" panose="020F0502020204030204" pitchFamily="34" charset="0"/>
                <a:cs typeface="Times New Roman" panose="02020603050405020304" pitchFamily="18" charset="0"/>
              </a:rPr>
              <a:t>A Systematic Review of the Role of Culture on the Mental Health Service Utilisation among Ethnic Minorities in the United Kingdom</a:t>
            </a:r>
            <a:br>
              <a:rPr lang="en-US" sz="8000" b="1" dirty="0">
                <a:solidFill>
                  <a:srgbClr val="002060"/>
                </a:solidFill>
                <a:latin typeface="Amasis MT Pro" panose="020B0604020202020204" pitchFamily="18" charset="0"/>
                <a:ea typeface="Calibri" panose="020F0502020204030204" pitchFamily="34" charset="0"/>
                <a:cs typeface="Times New Roman" panose="02020603050405020304" pitchFamily="18" charset="0"/>
              </a:rPr>
            </a:br>
            <a:endParaRPr lang="en-GB" sz="8000" b="1" dirty="0">
              <a:solidFill>
                <a:srgbClr val="002060"/>
              </a:solidFill>
              <a:latin typeface="Amasis MT Pro" panose="020B0604020202020204" pitchFamily="18" charset="0"/>
              <a:cs typeface="Arial" pitchFamily="34" charset="0"/>
            </a:endParaRPr>
          </a:p>
        </p:txBody>
      </p:sp>
      <p:grpSp>
        <p:nvGrpSpPr>
          <p:cNvPr id="19" name="Group 18">
            <a:extLst>
              <a:ext uri="{FF2B5EF4-FFF2-40B4-BE49-F238E27FC236}">
                <a16:creationId xmlns:a16="http://schemas.microsoft.com/office/drawing/2014/main" id="{C7D50BED-90D2-E96A-7125-3A679DF0283F}"/>
              </a:ext>
            </a:extLst>
          </p:cNvPr>
          <p:cNvGrpSpPr/>
          <p:nvPr/>
        </p:nvGrpSpPr>
        <p:grpSpPr>
          <a:xfrm>
            <a:off x="1240970" y="4624040"/>
            <a:ext cx="28379056" cy="16323163"/>
            <a:chOff x="1240968" y="4607918"/>
            <a:chExt cx="28379056" cy="16323163"/>
          </a:xfrm>
        </p:grpSpPr>
        <p:grpSp>
          <p:nvGrpSpPr>
            <p:cNvPr id="15" name="Group 14">
              <a:extLst>
                <a:ext uri="{FF2B5EF4-FFF2-40B4-BE49-F238E27FC236}">
                  <a16:creationId xmlns:a16="http://schemas.microsoft.com/office/drawing/2014/main" id="{1AF9625B-7C26-40EA-AA67-755570D9C8DD}"/>
                </a:ext>
              </a:extLst>
            </p:cNvPr>
            <p:cNvGrpSpPr/>
            <p:nvPr/>
          </p:nvGrpSpPr>
          <p:grpSpPr>
            <a:xfrm>
              <a:off x="1240968" y="4607918"/>
              <a:ext cx="28379056" cy="16323163"/>
              <a:chOff x="-5518285" y="-1458342"/>
              <a:chExt cx="19738938" cy="13176611"/>
            </a:xfrm>
          </p:grpSpPr>
          <p:sp>
            <p:nvSpPr>
              <p:cNvPr id="2058" name="TextBox 13"/>
              <p:cNvSpPr txBox="1">
                <a:spLocks noChangeArrowheads="1"/>
              </p:cNvSpPr>
              <p:nvPr/>
            </p:nvSpPr>
            <p:spPr bwMode="auto">
              <a:xfrm>
                <a:off x="-4245588" y="-1458342"/>
                <a:ext cx="13189166" cy="1192549"/>
              </a:xfrm>
              <a:prstGeom prst="rect">
                <a:avLst/>
              </a:prstGeom>
              <a:noFill/>
              <a:ln w="9525">
                <a:noFill/>
                <a:miter lim="800000"/>
                <a:headEnd/>
                <a:tailEnd/>
              </a:ln>
            </p:spPr>
            <p:txBody>
              <a:bodyPr wrap="square">
                <a:spAutoFit/>
              </a:bodyPr>
              <a:lstStyle/>
              <a:p>
                <a:pPr algn="ct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Sandra </a:t>
                </a:r>
                <a:r>
                  <a:rPr lang="en-GB" sz="3000" b="1" u="sng" dirty="0" err="1">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Chidimma</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Nwokoroku</a:t>
                </a:r>
                <a:r>
                  <a:rPr lang="en-GB" sz="3000" b="1" u="sng" baseline="30000"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1</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Barbara Neil</a:t>
                </a:r>
                <a:r>
                  <a:rPr lang="en-GB" sz="3000" b="1" u="sng" baseline="30000"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1</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Chris Dlamini</a:t>
                </a:r>
                <a:r>
                  <a:rPr lang="en-GB" sz="3000" b="1" u="sng" baseline="30000"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1</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a:t>
                </a:r>
                <a:r>
                  <a:rPr lang="en-GB" sz="3000" b="1" u="sng" dirty="0" err="1">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Osuchukwu</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a:t>
                </a:r>
                <a:r>
                  <a:rPr lang="en-GB" sz="3000" b="1" u="sng" dirty="0" err="1">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Chinonso</a:t>
                </a:r>
                <a:r>
                  <a:rPr lang="en-GB" sz="3000" b="1" u="sng"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Vivian</a:t>
                </a:r>
                <a:r>
                  <a:rPr lang="en-GB" sz="3000" b="1" u="sng" baseline="30000"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2</a:t>
                </a:r>
                <a:br>
                  <a:rPr lang="en-GB" sz="3000" b="1" u="sng" dirty="0">
                    <a:solidFill>
                      <a:schemeClr val="accent2">
                        <a:lumMod val="75000"/>
                      </a:schemeClr>
                    </a:solidFill>
                    <a:latin typeface="Arial" pitchFamily="34" charset="0"/>
                    <a:cs typeface="Arial" pitchFamily="34" charset="0"/>
                  </a:rPr>
                </a:br>
                <a:r>
                  <a:rPr lang="en-GB" sz="3000" u="sng" baseline="30000" dirty="0">
                    <a:solidFill>
                      <a:schemeClr val="accent2">
                        <a:lumMod val="75000"/>
                      </a:schemeClr>
                    </a:solidFill>
                    <a:latin typeface="Arial" pitchFamily="34" charset="0"/>
                    <a:cs typeface="Arial" pitchFamily="34" charset="0"/>
                  </a:rPr>
                  <a:t>1</a:t>
                </a:r>
                <a:r>
                  <a:rPr lang="en-GB" sz="3000" u="sng" dirty="0">
                    <a:solidFill>
                      <a:schemeClr val="accent2">
                        <a:lumMod val="75000"/>
                      </a:schemeClr>
                    </a:solidFill>
                    <a:latin typeface="Arial" pitchFamily="34" charset="0"/>
                    <a:cs typeface="Arial" pitchFamily="34" charset="0"/>
                  </a:rPr>
                  <a:t>Teesside University, UK; </a:t>
                </a:r>
                <a:r>
                  <a:rPr lang="en-GB" sz="3000" u="sng" baseline="30000" dirty="0">
                    <a:solidFill>
                      <a:schemeClr val="accent2">
                        <a:lumMod val="75000"/>
                      </a:schemeClr>
                    </a:solidFill>
                    <a:latin typeface="Arial" pitchFamily="34" charset="0"/>
                    <a:cs typeface="Arial" pitchFamily="34" charset="0"/>
                  </a:rPr>
                  <a:t>2</a:t>
                </a:r>
                <a:r>
                  <a:rPr lang="en-GB" sz="3000" u="sng" dirty="0">
                    <a:solidFill>
                      <a:schemeClr val="accent2">
                        <a:lumMod val="75000"/>
                      </a:schemeClr>
                    </a:solidFill>
                    <a:latin typeface="Arial" pitchFamily="34" charset="0"/>
                    <a:cs typeface="Arial" pitchFamily="34" charset="0"/>
                  </a:rPr>
                  <a:t>University of Sunderland, UK</a:t>
                </a:r>
                <a:endParaRPr lang="en-GB" sz="3000" b="1" u="sng" dirty="0">
                  <a:solidFill>
                    <a:schemeClr val="accent2">
                      <a:lumMod val="75000"/>
                    </a:schemeClr>
                  </a:solidFill>
                  <a:latin typeface="Arial" pitchFamily="34" charset="0"/>
                  <a:cs typeface="Arial" pitchFamily="34" charset="0"/>
                </a:endParaRPr>
              </a:p>
              <a:p>
                <a:pPr algn="ctr"/>
                <a:r>
                  <a:rPr lang="en-GB" sz="3000" b="1" u="sng" dirty="0">
                    <a:solidFill>
                      <a:schemeClr val="accent2">
                        <a:lumMod val="75000"/>
                      </a:schemeClr>
                    </a:solidFill>
                    <a:latin typeface="Arial" pitchFamily="34" charset="0"/>
                    <a:cs typeface="Arial" pitchFamily="34" charset="0"/>
                  </a:rPr>
                  <a:t>Email: s.nwokoroku@tees.ac.uk    </a:t>
                </a:r>
              </a:p>
            </p:txBody>
          </p:sp>
          <p:grpSp>
            <p:nvGrpSpPr>
              <p:cNvPr id="6" name="Group 5">
                <a:extLst>
                  <a:ext uri="{FF2B5EF4-FFF2-40B4-BE49-F238E27FC236}">
                    <a16:creationId xmlns:a16="http://schemas.microsoft.com/office/drawing/2014/main" id="{0174C645-A84C-53CA-9480-F4BBE6715AE7}"/>
                  </a:ext>
                </a:extLst>
              </p:cNvPr>
              <p:cNvGrpSpPr/>
              <p:nvPr/>
            </p:nvGrpSpPr>
            <p:grpSpPr>
              <a:xfrm>
                <a:off x="-5518285" y="661618"/>
                <a:ext cx="19738938" cy="11056651"/>
                <a:chOff x="-14427526" y="3555681"/>
                <a:chExt cx="50565183" cy="69017048"/>
              </a:xfrm>
            </p:grpSpPr>
            <p:sp>
              <p:nvSpPr>
                <p:cNvPr id="32" name="Text Box 8"/>
                <p:cNvSpPr txBox="1">
                  <a:spLocks noChangeArrowheads="1"/>
                </p:cNvSpPr>
                <p:nvPr/>
              </p:nvSpPr>
              <p:spPr bwMode="auto">
                <a:xfrm>
                  <a:off x="-14427526" y="3555681"/>
                  <a:ext cx="15809647" cy="27709891"/>
                </a:xfrm>
                <a:prstGeom prst="rect">
                  <a:avLst/>
                </a:prstGeom>
                <a:solidFill>
                  <a:schemeClr val="accent5">
                    <a:lumMod val="75000"/>
                  </a:schemeClr>
                </a:solidFill>
                <a:ln w="9525">
                  <a:solidFill>
                    <a:schemeClr val="tx1"/>
                  </a:solidFill>
                  <a:miter lim="800000"/>
                  <a:headEnd/>
                  <a:tailEnd/>
                </a:ln>
              </p:spPr>
              <p:txBody>
                <a:bodyPr lIns="18142" tIns="9072" rIns="18142" bIns="9072"/>
                <a:lstStyle/>
                <a:p>
                  <a:pPr marL="474212" indent="-457200" algn="just">
                    <a:spcBef>
                      <a:spcPts val="119"/>
                    </a:spcBef>
                    <a:spcAft>
                      <a:spcPts val="119"/>
                    </a:spcAft>
                    <a:buFont typeface="Arial" panose="020B0604020202020204" pitchFamily="34" charset="0"/>
                    <a:buChar char="•"/>
                  </a:pPr>
                  <a:r>
                    <a:rPr lang="en-GB" sz="2600" dirty="0">
                      <a:solidFill>
                        <a:schemeClr val="bg1"/>
                      </a:solidFill>
                      <a:latin typeface="Arial" panose="020B0604020202020204" pitchFamily="34" charset="0"/>
                      <a:ea typeface="Calibri" panose="020F0502020204030204" pitchFamily="34" charset="0"/>
                    </a:rPr>
                    <a:t>Although effort has been made to provide mental health services to those requiring these services in the UK, underutilisation persists.</a:t>
                  </a:r>
                </a:p>
                <a:p>
                  <a:pPr marL="474212" indent="-457200" algn="just">
                    <a:spcBef>
                      <a:spcPts val="119"/>
                    </a:spcBef>
                    <a:spcAft>
                      <a:spcPts val="119"/>
                    </a:spcAft>
                    <a:buFont typeface="Arial" panose="020B0604020202020204" pitchFamily="34" charset="0"/>
                    <a:buChar char="•"/>
                  </a:pPr>
                  <a:r>
                    <a:rPr lang="en-GB" sz="2600" dirty="0">
                      <a:solidFill>
                        <a:schemeClr val="bg1"/>
                      </a:solidFill>
                      <a:latin typeface="Arial" panose="020B0604020202020204" pitchFamily="34" charset="0"/>
                      <a:ea typeface="Calibri" panose="020F0502020204030204" pitchFamily="34" charset="0"/>
                    </a:rPr>
                    <a:t>Current evidence suggests that ethnic minorities underutilise mental health services with culture implicated in this trend. </a:t>
                  </a:r>
                </a:p>
                <a:p>
                  <a:pPr marL="474212" indent="-457200" algn="just">
                    <a:spcBef>
                      <a:spcPts val="119"/>
                    </a:spcBef>
                    <a:spcAft>
                      <a:spcPts val="119"/>
                    </a:spcAft>
                    <a:buFont typeface="Arial" panose="020B0604020202020204" pitchFamily="34" charset="0"/>
                    <a:buChar char="•"/>
                  </a:pPr>
                  <a:r>
                    <a:rPr lang="en-GB" sz="2600" dirty="0">
                      <a:solidFill>
                        <a:schemeClr val="bg1"/>
                      </a:solidFill>
                      <a:latin typeface="Arial" panose="020B0604020202020204" pitchFamily="34" charset="0"/>
                      <a:ea typeface="Calibri" panose="020F0502020204030204" pitchFamily="34" charset="0"/>
                    </a:rPr>
                    <a:t>However, there is limited evidence from systematic reviews integrating the findings of primary studies on the role of culture on mental health service utilisation among ethnic minorities. </a:t>
                  </a:r>
                </a:p>
                <a:p>
                  <a:pPr marL="17012" algn="just">
                    <a:spcBef>
                      <a:spcPts val="119"/>
                    </a:spcBef>
                    <a:spcAft>
                      <a:spcPts val="119"/>
                    </a:spcAft>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r>
                    <a:rPr 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t>Protocol r</a:t>
                  </a:r>
                  <a:r>
                    <a:rPr lang="en-US"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egistered with International Prospective Register of Systematic Reviews (PROSPERO</a:t>
                  </a:r>
                  <a:r>
                    <a:rPr lang="en-US" sz="200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CRD42020206615.</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474212" indent="-457200" algn="just">
                    <a:spcBef>
                      <a:spcPts val="119"/>
                    </a:spcBef>
                    <a:spcAft>
                      <a:spcPts val="119"/>
                    </a:spcAft>
                    <a:buFont typeface="Arial" panose="020B0604020202020204" pitchFamily="34" charset="0"/>
                    <a:buChar char="•"/>
                  </a:pPr>
                  <a:r>
                    <a:rPr lang="en-US" sz="2000" dirty="0">
                      <a:solidFill>
                        <a:schemeClr val="bg1"/>
                      </a:solidFill>
                      <a:latin typeface="Arial" panose="020B0604020202020204" pitchFamily="34" charset="0"/>
                      <a:ea typeface="Calibri" panose="020F0502020204030204" pitchFamily="34" charset="0"/>
                      <a:cs typeface="Arial" panose="020B0604020202020204" pitchFamily="34" charset="0"/>
                    </a:rPr>
                    <a:t>Published with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Global Mental Health Journal</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pp.1-10 2022.</a:t>
                  </a: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itchFamily="34" charset="0"/>
                    <a:cs typeface="Arial" pitchFamily="34" charset="0"/>
                  </a:endParaRPr>
                </a:p>
              </p:txBody>
            </p:sp>
            <p:sp>
              <p:nvSpPr>
                <p:cNvPr id="17" name="Rectangle 16"/>
                <p:cNvSpPr/>
                <p:nvPr/>
              </p:nvSpPr>
              <p:spPr>
                <a:xfrm>
                  <a:off x="20170788" y="64116113"/>
                  <a:ext cx="15966869" cy="8456616"/>
                </a:xfrm>
                <a:prstGeom prst="rect">
                  <a:avLst/>
                </a:prstGeom>
                <a:noFill/>
                <a:ln>
                  <a:solidFill>
                    <a:schemeClr val="tx1"/>
                  </a:solidFill>
                </a:ln>
              </p:spPr>
              <p:txBody>
                <a:bodyPr wrap="square">
                  <a:spAutoFit/>
                </a:bodyPr>
                <a:lstStyle/>
                <a:p>
                  <a:pPr>
                    <a:lnSpc>
                      <a:spcPct val="103000"/>
                    </a:lnSpc>
                    <a:spcAft>
                      <a:spcPts val="158"/>
                    </a:spcAft>
                  </a:pPr>
                  <a:r>
                    <a:rPr lang="en-GB" sz="1200" b="1" dirty="0">
                      <a:latin typeface="Arial" panose="020B0604020202020204" pitchFamily="34" charset="0"/>
                      <a:ea typeface="Calibri" panose="020F0502020204030204" pitchFamily="34" charset="0"/>
                      <a:cs typeface="Arial" panose="020B0604020202020204" pitchFamily="34" charset="0"/>
                    </a:rPr>
                    <a:t>References</a:t>
                  </a:r>
                </a:p>
                <a:p>
                  <a:pPr marL="171450" indent="-171450" algn="just">
                    <a:lnSpc>
                      <a:spcPct val="103000"/>
                    </a:lnSpc>
                    <a:spcAft>
                      <a:spcPts val="158"/>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Edge, D. and </a:t>
                  </a:r>
                  <a:r>
                    <a:rPr lang="en-GB" sz="1200" dirty="0" err="1">
                      <a:latin typeface="Arial" panose="020B0604020202020204" pitchFamily="34" charset="0"/>
                      <a:ea typeface="Calibri" panose="020F0502020204030204" pitchFamily="34" charset="0"/>
                      <a:cs typeface="Arial" panose="020B0604020202020204" pitchFamily="34" charset="0"/>
                    </a:rPr>
                    <a:t>MacKian</a:t>
                  </a:r>
                  <a:r>
                    <a:rPr lang="en-GB" sz="1200" dirty="0">
                      <a:latin typeface="Arial" panose="020B0604020202020204" pitchFamily="34" charset="0"/>
                      <a:ea typeface="Calibri" panose="020F0502020204030204" pitchFamily="34" charset="0"/>
                      <a:cs typeface="Arial" panose="020B0604020202020204" pitchFamily="34" charset="0"/>
                    </a:rPr>
                    <a:t>, S. C. (2010) 'Ethnicity and mental health encounters in primary care: help-seeking and help-giving for perinatal depression among Black Caribbean women in the UK', </a:t>
                  </a:r>
                  <a:r>
                    <a:rPr lang="en-GB" sz="1200" i="1" dirty="0">
                      <a:latin typeface="Arial" panose="020B0604020202020204" pitchFamily="34" charset="0"/>
                      <a:ea typeface="Calibri" panose="020F0502020204030204" pitchFamily="34" charset="0"/>
                      <a:cs typeface="Arial" panose="020B0604020202020204" pitchFamily="34" charset="0"/>
                    </a:rPr>
                    <a:t>Ethnicity &amp; health</a:t>
                  </a:r>
                  <a:r>
                    <a:rPr lang="en-GB" sz="1200" dirty="0">
                      <a:latin typeface="Arial" panose="020B0604020202020204" pitchFamily="34" charset="0"/>
                      <a:ea typeface="Calibri" panose="020F0502020204030204" pitchFamily="34" charset="0"/>
                      <a:cs typeface="Arial" panose="020B0604020202020204" pitchFamily="34" charset="0"/>
                    </a:rPr>
                    <a:t>, 15(1), pp. 93–111.</a:t>
                  </a:r>
                </a:p>
                <a:p>
                  <a:pPr marL="171450" indent="-171450" algn="just">
                    <a:lnSpc>
                      <a:spcPct val="103000"/>
                    </a:lnSpc>
                    <a:spcAft>
                      <a:spcPts val="158"/>
                    </a:spcAft>
                    <a:buFont typeface="Arial" panose="020B0604020202020204" pitchFamily="34" charset="0"/>
                    <a:buChar char="•"/>
                  </a:pPr>
                  <a:r>
                    <a:rPr lang="en-GB" sz="1200" dirty="0" err="1">
                      <a:latin typeface="Arial" panose="020B0604020202020204" pitchFamily="34" charset="0"/>
                      <a:ea typeface="Calibri" panose="020F0502020204030204" pitchFamily="34" charset="0"/>
                      <a:cs typeface="Arial" panose="020B0604020202020204" pitchFamily="34" charset="0"/>
                    </a:rPr>
                    <a:t>Mantovani</a:t>
                  </a:r>
                  <a:r>
                    <a:rPr lang="en-GB" sz="1200" dirty="0">
                      <a:latin typeface="Arial" panose="020B0604020202020204" pitchFamily="34" charset="0"/>
                      <a:ea typeface="Calibri" panose="020F0502020204030204" pitchFamily="34" charset="0"/>
                      <a:cs typeface="Arial" panose="020B0604020202020204" pitchFamily="34" charset="0"/>
                    </a:rPr>
                    <a:t>, N., </a:t>
                  </a:r>
                  <a:r>
                    <a:rPr lang="en-GB" sz="1200" dirty="0" err="1">
                      <a:latin typeface="Arial" panose="020B0604020202020204" pitchFamily="34" charset="0"/>
                      <a:ea typeface="Calibri" panose="020F0502020204030204" pitchFamily="34" charset="0"/>
                      <a:cs typeface="Arial" panose="020B0604020202020204" pitchFamily="34" charset="0"/>
                    </a:rPr>
                    <a:t>Pizzolati</a:t>
                  </a:r>
                  <a:r>
                    <a:rPr lang="en-GB" sz="1200" dirty="0">
                      <a:latin typeface="Arial" panose="020B0604020202020204" pitchFamily="34" charset="0"/>
                      <a:ea typeface="Calibri" panose="020F0502020204030204" pitchFamily="34" charset="0"/>
                      <a:cs typeface="Arial" panose="020B0604020202020204" pitchFamily="34" charset="0"/>
                    </a:rPr>
                    <a:t>, M. and Edge, D. (2017) 'Exploring the relationship between stigma and help‐seeking for mental illness in African‐descended faith communities in the UK', </a:t>
                  </a:r>
                  <a:r>
                    <a:rPr lang="en-GB" sz="1200" i="1" dirty="0">
                      <a:latin typeface="Arial" panose="020B0604020202020204" pitchFamily="34" charset="0"/>
                      <a:ea typeface="Calibri" panose="020F0502020204030204" pitchFamily="34" charset="0"/>
                      <a:cs typeface="Arial" panose="020B0604020202020204" pitchFamily="34" charset="0"/>
                    </a:rPr>
                    <a:t>Health Expectations</a:t>
                  </a:r>
                  <a:r>
                    <a:rPr lang="en-GB" sz="1200" dirty="0">
                      <a:latin typeface="Arial" panose="020B0604020202020204" pitchFamily="34" charset="0"/>
                      <a:ea typeface="Calibri" panose="020F0502020204030204" pitchFamily="34" charset="0"/>
                      <a:cs typeface="Arial" panose="020B0604020202020204" pitchFamily="34" charset="0"/>
                    </a:rPr>
                    <a:t>, 20(3), pp. 373–384.</a:t>
                  </a:r>
                  <a:endParaRPr lang="en-US" sz="1200" dirty="0">
                    <a:latin typeface="Arial" panose="020B0604020202020204" pitchFamily="34" charset="0"/>
                    <a:ea typeface="Calibri" panose="020F0502020204030204" pitchFamily="34" charset="0"/>
                    <a:cs typeface="Arial" panose="020B0604020202020204" pitchFamily="34" charset="0"/>
                  </a:endParaRPr>
                </a:p>
                <a:p>
                  <a:pPr marL="171450" indent="-171450" algn="just">
                    <a:lnSpc>
                      <a:spcPct val="103000"/>
                    </a:lnSpc>
                    <a:spcAft>
                      <a:spcPts val="158"/>
                    </a:spcAft>
                    <a:buFont typeface="Arial" panose="020B0604020202020204" pitchFamily="34" charset="0"/>
                    <a:buChar char="•"/>
                  </a:pPr>
                  <a:r>
                    <a:rPr lang="en-GB" sz="1200" dirty="0">
                      <a:latin typeface="Arial" panose="020B0604020202020204" pitchFamily="34" charset="0"/>
                      <a:ea typeface="Calibri" panose="020F0502020204030204" pitchFamily="34" charset="0"/>
                      <a:cs typeface="Arial" panose="020B0604020202020204" pitchFamily="34" charset="0"/>
                    </a:rPr>
                    <a:t>Memon, A., Taylor, K., </a:t>
                  </a:r>
                  <a:r>
                    <a:rPr lang="en-GB" sz="1200" dirty="0" err="1">
                      <a:latin typeface="Arial" panose="020B0604020202020204" pitchFamily="34" charset="0"/>
                      <a:ea typeface="Calibri" panose="020F0502020204030204" pitchFamily="34" charset="0"/>
                      <a:cs typeface="Arial" panose="020B0604020202020204" pitchFamily="34" charset="0"/>
                    </a:rPr>
                    <a:t>Mohebati</a:t>
                  </a:r>
                  <a:r>
                    <a:rPr lang="en-GB" sz="1200" dirty="0">
                      <a:latin typeface="Arial" panose="020B0604020202020204" pitchFamily="34" charset="0"/>
                      <a:ea typeface="Calibri" panose="020F0502020204030204" pitchFamily="34" charset="0"/>
                      <a:cs typeface="Arial" panose="020B0604020202020204" pitchFamily="34" charset="0"/>
                    </a:rPr>
                    <a:t>, L. M., </a:t>
                  </a:r>
                  <a:r>
                    <a:rPr lang="en-GB" sz="1200" dirty="0" err="1">
                      <a:latin typeface="Arial" panose="020B0604020202020204" pitchFamily="34" charset="0"/>
                      <a:ea typeface="Calibri" panose="020F0502020204030204" pitchFamily="34" charset="0"/>
                      <a:cs typeface="Arial" panose="020B0604020202020204" pitchFamily="34" charset="0"/>
                    </a:rPr>
                    <a:t>Sundin</a:t>
                  </a:r>
                  <a:r>
                    <a:rPr lang="en-GB" sz="1200" dirty="0">
                      <a:latin typeface="Arial" panose="020B0604020202020204" pitchFamily="34" charset="0"/>
                      <a:ea typeface="Calibri" panose="020F0502020204030204" pitchFamily="34" charset="0"/>
                      <a:cs typeface="Arial" panose="020B0604020202020204" pitchFamily="34" charset="0"/>
                    </a:rPr>
                    <a:t>, J., Cooper, M., Scanlon, T. and de Visser, R. (2016) 'Perceived barriers to accessing mental health services among black and minority ethnic (BME) communities: a qualitative study in Southeast England', </a:t>
                  </a:r>
                  <a:r>
                    <a:rPr lang="en-GB" sz="1200" i="1" dirty="0">
                      <a:latin typeface="Arial" panose="020B0604020202020204" pitchFamily="34" charset="0"/>
                      <a:ea typeface="Calibri" panose="020F0502020204030204" pitchFamily="34" charset="0"/>
                      <a:cs typeface="Arial" panose="020B0604020202020204" pitchFamily="34" charset="0"/>
                    </a:rPr>
                    <a:t>BMJ open</a:t>
                  </a:r>
                  <a:r>
                    <a:rPr lang="en-GB" sz="1200" dirty="0">
                      <a:latin typeface="Arial" panose="020B0604020202020204" pitchFamily="34" charset="0"/>
                      <a:ea typeface="Calibri" panose="020F0502020204030204" pitchFamily="34" charset="0"/>
                      <a:cs typeface="Arial" panose="020B0604020202020204" pitchFamily="34" charset="0"/>
                    </a:rPr>
                    <a:t>, 6(11).</a:t>
                  </a:r>
                  <a:endParaRPr lang="en-US" sz="1200" dirty="0">
                    <a:latin typeface="Arial" panose="020B0604020202020204" pitchFamily="34" charset="0"/>
                    <a:ea typeface="Calibri" panose="020F0502020204030204" pitchFamily="34" charset="0"/>
                    <a:cs typeface="Arial" panose="020B0604020202020204" pitchFamily="34" charset="0"/>
                  </a:endParaRPr>
                </a:p>
              </p:txBody>
            </p:sp>
          </p:grpSp>
        </p:grpSp>
        <p:sp>
          <p:nvSpPr>
            <p:cNvPr id="9" name="Rectangle: Rounded Corners 8">
              <a:extLst>
                <a:ext uri="{FF2B5EF4-FFF2-40B4-BE49-F238E27FC236}">
                  <a16:creationId xmlns:a16="http://schemas.microsoft.com/office/drawing/2014/main" id="{79CE05AF-AC62-45B4-8888-975771BE7630}"/>
                </a:ext>
              </a:extLst>
            </p:cNvPr>
            <p:cNvSpPr/>
            <p:nvPr/>
          </p:nvSpPr>
          <p:spPr>
            <a:xfrm>
              <a:off x="1240969" y="6219531"/>
              <a:ext cx="8872960" cy="984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19"/>
                </a:spcBef>
                <a:spcAft>
                  <a:spcPts val="119"/>
                </a:spcAft>
                <a:defRPr/>
              </a:pPr>
              <a:r>
                <a:rPr lang="en-US" sz="4000" b="1" dirty="0">
                  <a:solidFill>
                    <a:schemeClr val="accent2">
                      <a:lumMod val="75000"/>
                    </a:schemeClr>
                  </a:solidFill>
                  <a:latin typeface="Arial" pitchFamily="34" charset="0"/>
                  <a:cs typeface="Arial" pitchFamily="34" charset="0"/>
                </a:rPr>
                <a:t>B</a:t>
              </a:r>
              <a:r>
                <a:rPr lang="en-GB" sz="4000" b="1" dirty="0" err="1">
                  <a:solidFill>
                    <a:schemeClr val="accent2">
                      <a:lumMod val="75000"/>
                    </a:schemeClr>
                  </a:solidFill>
                  <a:latin typeface="Arial" pitchFamily="34" charset="0"/>
                  <a:cs typeface="Arial" pitchFamily="34" charset="0"/>
                </a:rPr>
                <a:t>ackground</a:t>
              </a:r>
              <a:endParaRPr lang="en-GB" sz="4000" b="1" dirty="0">
                <a:solidFill>
                  <a:schemeClr val="accent2">
                    <a:lumMod val="75000"/>
                  </a:schemeClr>
                </a:solidFill>
                <a:latin typeface="Arial" pitchFamily="34" charset="0"/>
                <a:cs typeface="Arial" pitchFamily="34" charset="0"/>
              </a:endParaRPr>
            </a:p>
          </p:txBody>
        </p:sp>
      </p:grpSp>
      <p:sp>
        <p:nvSpPr>
          <p:cNvPr id="10" name="Rectangle: Rounded Corners 9">
            <a:extLst>
              <a:ext uri="{FF2B5EF4-FFF2-40B4-BE49-F238E27FC236}">
                <a16:creationId xmlns:a16="http://schemas.microsoft.com/office/drawing/2014/main" id="{8CED33A0-B2DB-4001-8DF4-164F634D8EDB}"/>
              </a:ext>
            </a:extLst>
          </p:cNvPr>
          <p:cNvSpPr/>
          <p:nvPr/>
        </p:nvSpPr>
        <p:spPr>
          <a:xfrm>
            <a:off x="21331286" y="16769333"/>
            <a:ext cx="4809103" cy="47404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19"/>
              </a:spcBef>
              <a:spcAft>
                <a:spcPts val="119"/>
              </a:spcAft>
              <a:defRPr/>
            </a:pPr>
            <a:r>
              <a:rPr lang="en-GB" sz="6047" b="1" dirty="0">
                <a:solidFill>
                  <a:schemeClr val="bg1"/>
                </a:solidFill>
                <a:latin typeface="Arial" pitchFamily="34" charset="0"/>
                <a:cs typeface="Arial" pitchFamily="34" charset="0"/>
              </a:rPr>
              <a:t>Methodology</a:t>
            </a:r>
          </a:p>
        </p:txBody>
      </p:sp>
      <p:pic>
        <p:nvPicPr>
          <p:cNvPr id="1026" name="Picture 2" descr="Teesside University | The Alan Turing Institute">
            <a:extLst>
              <a:ext uri="{FF2B5EF4-FFF2-40B4-BE49-F238E27FC236}">
                <a16:creationId xmlns:a16="http://schemas.microsoft.com/office/drawing/2014/main" id="{70EF95C0-3024-86BF-A2CC-960CF605C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66265" y="679939"/>
            <a:ext cx="4453762" cy="198850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F384FD35-AB7F-575D-FE8C-A6332A1B2672}"/>
              </a:ext>
            </a:extLst>
          </p:cNvPr>
          <p:cNvCxnSpPr/>
          <p:nvPr/>
        </p:nvCxnSpPr>
        <p:spPr>
          <a:xfrm>
            <a:off x="10454056" y="6591141"/>
            <a:ext cx="0" cy="13947045"/>
          </a:xfrm>
          <a:prstGeom prst="line">
            <a:avLst/>
          </a:prstGeom>
          <a:ln w="76200">
            <a:solidFill>
              <a:schemeClr val="accent2">
                <a:lumMod val="50000"/>
              </a:schemeClr>
            </a:solidFill>
          </a:ln>
        </p:spPr>
        <p:style>
          <a:lnRef idx="3">
            <a:schemeClr val="accent2"/>
          </a:lnRef>
          <a:fillRef idx="0">
            <a:schemeClr val="accent2"/>
          </a:fillRef>
          <a:effectRef idx="2">
            <a:schemeClr val="accent2"/>
          </a:effectRef>
          <a:fontRef idx="minor">
            <a:schemeClr val="tx1"/>
          </a:fontRef>
        </p:style>
      </p:cxnSp>
      <p:cxnSp>
        <p:nvCxnSpPr>
          <p:cNvPr id="33" name="Straight Connector 32">
            <a:extLst>
              <a:ext uri="{FF2B5EF4-FFF2-40B4-BE49-F238E27FC236}">
                <a16:creationId xmlns:a16="http://schemas.microsoft.com/office/drawing/2014/main" id="{4744C62F-21D3-498D-C6CC-D84CCBB49669}"/>
              </a:ext>
            </a:extLst>
          </p:cNvPr>
          <p:cNvCxnSpPr/>
          <p:nvPr/>
        </p:nvCxnSpPr>
        <p:spPr>
          <a:xfrm>
            <a:off x="20161285" y="6525827"/>
            <a:ext cx="0" cy="13947045"/>
          </a:xfrm>
          <a:prstGeom prst="line">
            <a:avLst/>
          </a:prstGeom>
          <a:ln w="76200">
            <a:solidFill>
              <a:schemeClr val="accent2">
                <a:lumMod val="50000"/>
              </a:schemeClr>
            </a:solidFill>
          </a:ln>
        </p:spPr>
        <p:style>
          <a:lnRef idx="3">
            <a:schemeClr val="accent2"/>
          </a:lnRef>
          <a:fillRef idx="0">
            <a:schemeClr val="accent2"/>
          </a:fillRef>
          <a:effectRef idx="2">
            <a:schemeClr val="accent2"/>
          </a:effectRef>
          <a:fontRef idx="minor">
            <a:schemeClr val="tx1"/>
          </a:fontRef>
        </p:style>
      </p:cxnSp>
      <p:grpSp>
        <p:nvGrpSpPr>
          <p:cNvPr id="18" name="Group 17">
            <a:extLst>
              <a:ext uri="{FF2B5EF4-FFF2-40B4-BE49-F238E27FC236}">
                <a16:creationId xmlns:a16="http://schemas.microsoft.com/office/drawing/2014/main" id="{7B54EA5D-039C-B86B-89E5-0A68C1CC4048}"/>
              </a:ext>
            </a:extLst>
          </p:cNvPr>
          <p:cNvGrpSpPr/>
          <p:nvPr/>
        </p:nvGrpSpPr>
        <p:grpSpPr>
          <a:xfrm>
            <a:off x="1157402" y="13118114"/>
            <a:ext cx="8879520" cy="4125265"/>
            <a:chOff x="889799" y="12706510"/>
            <a:chExt cx="8879520" cy="5297781"/>
          </a:xfrm>
        </p:grpSpPr>
        <p:sp>
          <p:nvSpPr>
            <p:cNvPr id="31" name="Rectangle: Rounded Corners 30">
              <a:extLst>
                <a:ext uri="{FF2B5EF4-FFF2-40B4-BE49-F238E27FC236}">
                  <a16:creationId xmlns:a16="http://schemas.microsoft.com/office/drawing/2014/main" id="{667C1CE6-5F7B-C415-1505-0912756D65D2}"/>
                </a:ext>
              </a:extLst>
            </p:cNvPr>
            <p:cNvSpPr/>
            <p:nvPr/>
          </p:nvSpPr>
          <p:spPr>
            <a:xfrm>
              <a:off x="896359" y="12706510"/>
              <a:ext cx="8872960" cy="83389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19"/>
                </a:spcBef>
                <a:spcAft>
                  <a:spcPts val="119"/>
                </a:spcAft>
                <a:defRPr/>
              </a:pPr>
              <a:r>
                <a:rPr lang="en-US" sz="4000" b="1" dirty="0">
                  <a:solidFill>
                    <a:schemeClr val="accent2">
                      <a:lumMod val="75000"/>
                    </a:schemeClr>
                  </a:solidFill>
                  <a:latin typeface="Arial" pitchFamily="34" charset="0"/>
                  <a:cs typeface="Arial" pitchFamily="34" charset="0"/>
                </a:rPr>
                <a:t>Study Aim</a:t>
              </a:r>
              <a:endParaRPr lang="en-GB" sz="4000" b="1" dirty="0">
                <a:solidFill>
                  <a:schemeClr val="accent2">
                    <a:lumMod val="75000"/>
                  </a:schemeClr>
                </a:solidFill>
                <a:latin typeface="Arial" pitchFamily="34" charset="0"/>
                <a:cs typeface="Arial" pitchFamily="34" charset="0"/>
              </a:endParaRPr>
            </a:p>
          </p:txBody>
        </p:sp>
        <p:sp>
          <p:nvSpPr>
            <p:cNvPr id="34" name="Text Box 8">
              <a:extLst>
                <a:ext uri="{FF2B5EF4-FFF2-40B4-BE49-F238E27FC236}">
                  <a16:creationId xmlns:a16="http://schemas.microsoft.com/office/drawing/2014/main" id="{84F55241-3089-3BDF-2009-E0B6FFD5E48A}"/>
                </a:ext>
              </a:extLst>
            </p:cNvPr>
            <p:cNvSpPr txBox="1">
              <a:spLocks noChangeArrowheads="1"/>
            </p:cNvSpPr>
            <p:nvPr/>
          </p:nvSpPr>
          <p:spPr bwMode="auto">
            <a:xfrm>
              <a:off x="889799" y="13540400"/>
              <a:ext cx="8872960" cy="4463891"/>
            </a:xfrm>
            <a:prstGeom prst="rect">
              <a:avLst/>
            </a:prstGeom>
            <a:solidFill>
              <a:schemeClr val="accent5">
                <a:lumMod val="75000"/>
              </a:schemeClr>
            </a:solidFill>
            <a:ln w="9525">
              <a:solidFill>
                <a:schemeClr val="tx1"/>
              </a:solidFill>
              <a:miter lim="800000"/>
              <a:headEnd/>
              <a:tailEnd/>
            </a:ln>
          </p:spPr>
          <p:txBody>
            <a:bodyPr lIns="18142" tIns="9072" rIns="18142" bIns="9072"/>
            <a:lstStyle/>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The primary aim was to conduct an extensive review of the literature on the role of culture in mental health service utilisation among ethnic minority groups in the UK.</a:t>
              </a:r>
            </a:p>
            <a:p>
              <a:pPr marL="457200" indent="-457200" algn="just">
                <a:spcBef>
                  <a:spcPts val="119"/>
                </a:spcBef>
                <a:spcAft>
                  <a:spcPts val="119"/>
                </a:spcAft>
                <a:buFont typeface="Arial" panose="020B0604020202020204" pitchFamily="34" charset="0"/>
                <a:buChar char="•"/>
                <a:defRPr/>
              </a:pPr>
              <a:endParaRPr lang="en-GB" sz="2600" dirty="0">
                <a:solidFill>
                  <a:schemeClr val="bg1"/>
                </a:solidFill>
                <a:latin typeface="Arial" pitchFamily="34" charset="0"/>
                <a:cs typeface="Arial" pitchFamily="34" charset="0"/>
              </a:endParaRP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A secondary aim was to critically evaluate the quality of the evidence on the role of culture in mental health service use among ethnic minority groups in the UK.</a:t>
              </a:r>
            </a:p>
          </p:txBody>
        </p:sp>
      </p:grpSp>
      <p:pic>
        <p:nvPicPr>
          <p:cNvPr id="1032" name="Picture 8" descr="Help in a mental health crisis :: Derbyshire Healthcare NHS Foundation Trust">
            <a:extLst>
              <a:ext uri="{FF2B5EF4-FFF2-40B4-BE49-F238E27FC236}">
                <a16:creationId xmlns:a16="http://schemas.microsoft.com/office/drawing/2014/main" id="{71BD3933-B187-F730-2BC4-F0F1F1A5A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67533" y="3373635"/>
            <a:ext cx="3466710" cy="23069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4" name="Picture 10" descr="Black mental health matters: Time to eradicate long-standing ethnic  inequalities in mental healthcare">
            <a:extLst>
              <a:ext uri="{FF2B5EF4-FFF2-40B4-BE49-F238E27FC236}">
                <a16:creationId xmlns:a16="http://schemas.microsoft.com/office/drawing/2014/main" id="{641FA3FF-3019-CABE-1883-046DE437B0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2381" y="18089398"/>
            <a:ext cx="5787813" cy="25841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pSp>
        <p:nvGrpSpPr>
          <p:cNvPr id="49" name="Group 48">
            <a:extLst>
              <a:ext uri="{FF2B5EF4-FFF2-40B4-BE49-F238E27FC236}">
                <a16:creationId xmlns:a16="http://schemas.microsoft.com/office/drawing/2014/main" id="{0E2E4AB0-CCE2-FE38-C121-29B7EB9C0F0E}"/>
              </a:ext>
            </a:extLst>
          </p:cNvPr>
          <p:cNvGrpSpPr/>
          <p:nvPr/>
        </p:nvGrpSpPr>
        <p:grpSpPr>
          <a:xfrm>
            <a:off x="10830952" y="6261380"/>
            <a:ext cx="8872961" cy="5610121"/>
            <a:chOff x="942089" y="14907392"/>
            <a:chExt cx="8872961" cy="2415399"/>
          </a:xfrm>
        </p:grpSpPr>
        <p:sp>
          <p:nvSpPr>
            <p:cNvPr id="50" name="Rectangle: Rounded Corners 49">
              <a:extLst>
                <a:ext uri="{FF2B5EF4-FFF2-40B4-BE49-F238E27FC236}">
                  <a16:creationId xmlns:a16="http://schemas.microsoft.com/office/drawing/2014/main" id="{42CF46FE-A8C8-E433-A64E-B479AAB7B4D3}"/>
                </a:ext>
              </a:extLst>
            </p:cNvPr>
            <p:cNvSpPr/>
            <p:nvPr/>
          </p:nvSpPr>
          <p:spPr>
            <a:xfrm>
              <a:off x="942090" y="14907392"/>
              <a:ext cx="8872960" cy="3932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19"/>
                </a:spcBef>
                <a:spcAft>
                  <a:spcPts val="119"/>
                </a:spcAft>
                <a:defRPr/>
              </a:pPr>
              <a:r>
                <a:rPr lang="en-US" sz="4000" b="1" dirty="0">
                  <a:solidFill>
                    <a:schemeClr val="accent2">
                      <a:lumMod val="75000"/>
                    </a:schemeClr>
                  </a:solidFill>
                  <a:latin typeface="Arial" pitchFamily="34" charset="0"/>
                  <a:cs typeface="Arial" pitchFamily="34" charset="0"/>
                </a:rPr>
                <a:t>Methods</a:t>
              </a:r>
              <a:endParaRPr lang="en-GB" sz="4000" b="1" dirty="0">
                <a:solidFill>
                  <a:schemeClr val="accent2">
                    <a:lumMod val="75000"/>
                  </a:schemeClr>
                </a:solidFill>
                <a:latin typeface="Arial" pitchFamily="34" charset="0"/>
                <a:cs typeface="Arial" pitchFamily="34" charset="0"/>
              </a:endParaRPr>
            </a:p>
          </p:txBody>
        </p:sp>
        <p:sp>
          <p:nvSpPr>
            <p:cNvPr id="51" name="Text Box 8">
              <a:extLst>
                <a:ext uri="{FF2B5EF4-FFF2-40B4-BE49-F238E27FC236}">
                  <a16:creationId xmlns:a16="http://schemas.microsoft.com/office/drawing/2014/main" id="{FB7C55E2-8C8B-9B78-87FC-60023CD2F308}"/>
                </a:ext>
              </a:extLst>
            </p:cNvPr>
            <p:cNvSpPr txBox="1">
              <a:spLocks noChangeArrowheads="1"/>
            </p:cNvSpPr>
            <p:nvPr/>
          </p:nvSpPr>
          <p:spPr bwMode="auto">
            <a:xfrm>
              <a:off x="942089" y="15307298"/>
              <a:ext cx="8872960" cy="2015493"/>
            </a:xfrm>
            <a:prstGeom prst="rect">
              <a:avLst/>
            </a:prstGeom>
            <a:solidFill>
              <a:schemeClr val="accent5">
                <a:lumMod val="75000"/>
              </a:schemeClr>
            </a:solidFill>
            <a:ln w="9525">
              <a:solidFill>
                <a:schemeClr val="tx1"/>
              </a:solidFill>
              <a:miter lim="800000"/>
              <a:headEnd/>
              <a:tailEnd/>
            </a:ln>
          </p:spPr>
          <p:txBody>
            <a:bodyPr lIns="18142" tIns="9072" rIns="18142" bIns="9072"/>
            <a:lstStyle/>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Two reviewers searched CINAHL, APA PsycINFO, and Medline databases using the Preferred Reporting Items for Systematic Review and Meta-Analysis (PRISMA).</a:t>
              </a: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The inclusion criteria: </a:t>
              </a:r>
            </a:p>
            <a:p>
              <a:pPr marL="914400" lvl="1"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Studies that measured the impact of culture, mental health service, </a:t>
              </a:r>
            </a:p>
            <a:p>
              <a:pPr marL="914400" lvl="1"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Reported on qualitative methodology, and </a:t>
              </a:r>
            </a:p>
            <a:p>
              <a:pPr marL="914400" lvl="1"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Written in the English language. </a:t>
              </a:r>
            </a:p>
            <a:p>
              <a:pPr marL="914400" lvl="1"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Studies published between January 2010 and July 2020 in the UK.</a:t>
              </a: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Studies that used qualitative design.</a:t>
              </a:r>
            </a:p>
          </p:txBody>
        </p:sp>
      </p:grpSp>
      <p:grpSp>
        <p:nvGrpSpPr>
          <p:cNvPr id="20" name="Group 19">
            <a:extLst>
              <a:ext uri="{FF2B5EF4-FFF2-40B4-BE49-F238E27FC236}">
                <a16:creationId xmlns:a16="http://schemas.microsoft.com/office/drawing/2014/main" id="{3A98CF00-E60D-808A-9807-FFDB38443B7F}"/>
              </a:ext>
            </a:extLst>
          </p:cNvPr>
          <p:cNvGrpSpPr/>
          <p:nvPr/>
        </p:nvGrpSpPr>
        <p:grpSpPr>
          <a:xfrm>
            <a:off x="20614659" y="6349389"/>
            <a:ext cx="8872960" cy="4774013"/>
            <a:chOff x="20614659" y="6349389"/>
            <a:chExt cx="8872960" cy="4774013"/>
          </a:xfrm>
        </p:grpSpPr>
        <p:sp>
          <p:nvSpPr>
            <p:cNvPr id="53" name="Rectangle: Rounded Corners 52">
              <a:extLst>
                <a:ext uri="{FF2B5EF4-FFF2-40B4-BE49-F238E27FC236}">
                  <a16:creationId xmlns:a16="http://schemas.microsoft.com/office/drawing/2014/main" id="{C9DEB30A-C4AA-7C43-13AA-92D4AF89EE86}"/>
                </a:ext>
              </a:extLst>
            </p:cNvPr>
            <p:cNvSpPr/>
            <p:nvPr/>
          </p:nvSpPr>
          <p:spPr>
            <a:xfrm>
              <a:off x="20614659" y="6349389"/>
              <a:ext cx="8872960" cy="984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19"/>
                </a:spcBef>
                <a:spcAft>
                  <a:spcPts val="119"/>
                </a:spcAft>
                <a:defRPr/>
              </a:pPr>
              <a:r>
                <a:rPr lang="en-US" sz="4000" b="1" dirty="0">
                  <a:solidFill>
                    <a:schemeClr val="accent2">
                      <a:lumMod val="75000"/>
                    </a:schemeClr>
                  </a:solidFill>
                  <a:latin typeface="Arial" pitchFamily="34" charset="0"/>
                  <a:cs typeface="Arial" pitchFamily="34" charset="0"/>
                </a:rPr>
                <a:t>Results</a:t>
              </a:r>
              <a:endParaRPr lang="en-GB" sz="4000" b="1" dirty="0">
                <a:solidFill>
                  <a:schemeClr val="accent2">
                    <a:lumMod val="75000"/>
                  </a:schemeClr>
                </a:solidFill>
                <a:latin typeface="Arial" pitchFamily="34" charset="0"/>
                <a:cs typeface="Arial" pitchFamily="34" charset="0"/>
              </a:endParaRPr>
            </a:p>
          </p:txBody>
        </p:sp>
        <p:sp>
          <p:nvSpPr>
            <p:cNvPr id="52" name="Text Box 8">
              <a:extLst>
                <a:ext uri="{FF2B5EF4-FFF2-40B4-BE49-F238E27FC236}">
                  <a16:creationId xmlns:a16="http://schemas.microsoft.com/office/drawing/2014/main" id="{5C3F5DEB-7E8F-45F6-3063-D2CC39151B79}"/>
                </a:ext>
              </a:extLst>
            </p:cNvPr>
            <p:cNvSpPr txBox="1">
              <a:spLocks noChangeArrowheads="1"/>
            </p:cNvSpPr>
            <p:nvPr/>
          </p:nvSpPr>
          <p:spPr bwMode="auto">
            <a:xfrm>
              <a:off x="20614659" y="7352787"/>
              <a:ext cx="8872960" cy="3770615"/>
            </a:xfrm>
            <a:prstGeom prst="rect">
              <a:avLst/>
            </a:prstGeom>
            <a:solidFill>
              <a:schemeClr val="accent5">
                <a:lumMod val="75000"/>
              </a:schemeClr>
            </a:solidFill>
            <a:ln w="9525">
              <a:solidFill>
                <a:schemeClr val="tx1"/>
              </a:solidFill>
              <a:miter lim="800000"/>
              <a:headEnd/>
              <a:tailEnd/>
            </a:ln>
          </p:spPr>
          <p:txBody>
            <a:bodyPr lIns="18142" tIns="9072" rIns="18142" bIns="9072"/>
            <a:lstStyle/>
            <a:p>
              <a:pPr marL="474212" indent="-457200" algn="just">
                <a:spcBef>
                  <a:spcPts val="119"/>
                </a:spcBef>
                <a:spcAft>
                  <a:spcPts val="119"/>
                </a:spcAft>
                <a:buFont typeface="Arial" panose="020B0604020202020204" pitchFamily="34" charset="0"/>
                <a:buChar char="•"/>
              </a:pPr>
              <a:r>
                <a:rPr lang="en-GB" sz="2600" dirty="0">
                  <a:solidFill>
                    <a:schemeClr val="bg1"/>
                  </a:solidFill>
                  <a:latin typeface="Arial" panose="020B0604020202020204" pitchFamily="34" charset="0"/>
                  <a:ea typeface="Calibri" panose="020F0502020204030204" pitchFamily="34" charset="0"/>
                </a:rPr>
                <a:t>A total of five qualitative studies were included in this review. </a:t>
              </a: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r>
                <a:rPr lang="en-GB" sz="2600" dirty="0">
                  <a:solidFill>
                    <a:schemeClr val="bg1"/>
                  </a:solidFill>
                  <a:latin typeface="Arial" panose="020B0604020202020204" pitchFamily="34" charset="0"/>
                  <a:ea typeface="Calibri" panose="020F0502020204030204" pitchFamily="34" charset="0"/>
                </a:rPr>
                <a:t>Thematic synthesis approach was used to synthesise the findings and the following themes emerged. Perception and belief of service users (5), stigma due to cultural differences (5), structural factors (3), and overall cultural barriers (4) were the reported cultural factors that play a role in mental health service utilisation.</a:t>
              </a: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a:p>
              <a:pPr marL="474212" indent="-457200" algn="just">
                <a:spcBef>
                  <a:spcPts val="119"/>
                </a:spcBef>
                <a:spcAft>
                  <a:spcPts val="119"/>
                </a:spcAft>
                <a:buFont typeface="Arial" panose="020B0604020202020204" pitchFamily="34" charset="0"/>
                <a:buChar char="•"/>
              </a:pPr>
              <a:endParaRPr lang="en-GB" sz="2600" dirty="0">
                <a:solidFill>
                  <a:schemeClr val="bg1"/>
                </a:solidFill>
                <a:latin typeface="Arial" panose="020B0604020202020204" pitchFamily="34" charset="0"/>
                <a:ea typeface="Calibri" panose="020F0502020204030204" pitchFamily="34" charset="0"/>
              </a:endParaRPr>
            </a:p>
          </p:txBody>
        </p:sp>
      </p:grpSp>
      <p:grpSp>
        <p:nvGrpSpPr>
          <p:cNvPr id="193" name="Group 192">
            <a:extLst>
              <a:ext uri="{FF2B5EF4-FFF2-40B4-BE49-F238E27FC236}">
                <a16:creationId xmlns:a16="http://schemas.microsoft.com/office/drawing/2014/main" id="{5237C8B6-C7E4-DD3F-020B-A5A0B78E7FDE}"/>
              </a:ext>
            </a:extLst>
          </p:cNvPr>
          <p:cNvGrpSpPr/>
          <p:nvPr/>
        </p:nvGrpSpPr>
        <p:grpSpPr>
          <a:xfrm>
            <a:off x="20658825" y="11337393"/>
            <a:ext cx="8872960" cy="7584492"/>
            <a:chOff x="20614659" y="6349389"/>
            <a:chExt cx="8872960" cy="7584492"/>
          </a:xfrm>
        </p:grpSpPr>
        <p:sp>
          <p:nvSpPr>
            <p:cNvPr id="194" name="Rectangle: Rounded Corners 193">
              <a:extLst>
                <a:ext uri="{FF2B5EF4-FFF2-40B4-BE49-F238E27FC236}">
                  <a16:creationId xmlns:a16="http://schemas.microsoft.com/office/drawing/2014/main" id="{9239A756-450C-19EE-F3E0-CD087AE1E208}"/>
                </a:ext>
              </a:extLst>
            </p:cNvPr>
            <p:cNvSpPr/>
            <p:nvPr/>
          </p:nvSpPr>
          <p:spPr>
            <a:xfrm>
              <a:off x="20614659" y="6349389"/>
              <a:ext cx="8872960" cy="984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Bef>
                  <a:spcPts val="119"/>
                </a:spcBef>
                <a:spcAft>
                  <a:spcPts val="119"/>
                </a:spcAft>
                <a:defRPr/>
              </a:pPr>
              <a:r>
                <a:rPr lang="en-US" sz="4000" b="1" dirty="0">
                  <a:solidFill>
                    <a:schemeClr val="accent2">
                      <a:lumMod val="75000"/>
                    </a:schemeClr>
                  </a:solidFill>
                  <a:latin typeface="Arial" pitchFamily="34" charset="0"/>
                  <a:cs typeface="Arial" pitchFamily="34" charset="0"/>
                </a:rPr>
                <a:t>Discussion</a:t>
              </a:r>
              <a:endParaRPr lang="en-GB" sz="4000" b="1" dirty="0">
                <a:solidFill>
                  <a:schemeClr val="accent2">
                    <a:lumMod val="75000"/>
                  </a:schemeClr>
                </a:solidFill>
                <a:latin typeface="Arial" pitchFamily="34" charset="0"/>
                <a:cs typeface="Arial" pitchFamily="34" charset="0"/>
              </a:endParaRPr>
            </a:p>
          </p:txBody>
        </p:sp>
        <p:sp>
          <p:nvSpPr>
            <p:cNvPr id="195" name="Text Box 8">
              <a:extLst>
                <a:ext uri="{FF2B5EF4-FFF2-40B4-BE49-F238E27FC236}">
                  <a16:creationId xmlns:a16="http://schemas.microsoft.com/office/drawing/2014/main" id="{E37B4568-493E-9E5B-67BA-B174987BA2E8}"/>
                </a:ext>
              </a:extLst>
            </p:cNvPr>
            <p:cNvSpPr txBox="1">
              <a:spLocks noChangeArrowheads="1"/>
            </p:cNvSpPr>
            <p:nvPr/>
          </p:nvSpPr>
          <p:spPr bwMode="auto">
            <a:xfrm>
              <a:off x="20614659" y="7352787"/>
              <a:ext cx="8872960" cy="6581094"/>
            </a:xfrm>
            <a:prstGeom prst="rect">
              <a:avLst/>
            </a:prstGeom>
            <a:solidFill>
              <a:schemeClr val="accent5">
                <a:lumMod val="75000"/>
              </a:schemeClr>
            </a:solidFill>
            <a:ln w="9525">
              <a:solidFill>
                <a:schemeClr val="tx1"/>
              </a:solidFill>
              <a:miter lim="800000"/>
              <a:headEnd/>
              <a:tailEnd/>
            </a:ln>
          </p:spPr>
          <p:txBody>
            <a:bodyPr lIns="18142" tIns="9072" rIns="18142" bIns="9072"/>
            <a:lstStyle/>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This review shows the need to prioritise cultural consideration in developing and implementing MH interventions. One therapeutic model cannot serve all in a culturally diverse society such as the UK. </a:t>
              </a: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Ethnic community members should be key actors in formulating MH interventions to ensure cultural compatibility and enhance utilisation.</a:t>
              </a: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One’s culture was repeatedly identified to play a role in mental health service utilisation among the ethnic minorities in the UK. </a:t>
              </a:r>
            </a:p>
            <a:p>
              <a:pPr marL="457200" indent="-457200" algn="just">
                <a:spcBef>
                  <a:spcPts val="119"/>
                </a:spcBef>
                <a:spcAft>
                  <a:spcPts val="119"/>
                </a:spcAft>
                <a:buFont typeface="Arial" panose="020B0604020202020204" pitchFamily="34" charset="0"/>
                <a:buChar char="•"/>
                <a:defRPr/>
              </a:pPr>
              <a:r>
                <a:rPr lang="en-GB" sz="2600" dirty="0">
                  <a:solidFill>
                    <a:schemeClr val="bg1"/>
                  </a:solidFill>
                  <a:latin typeface="Arial" pitchFamily="34" charset="0"/>
                  <a:cs typeface="Arial" pitchFamily="34" charset="0"/>
                </a:rPr>
                <a:t>The impact of cultural factors on service utilisation was through its effects on structure/institution, beliefs, stigma, and perception of service. In addition, discrimination and other racism-related negative experiences during service use were found to inform perception and use of mental health services. </a:t>
              </a:r>
            </a:p>
            <a:p>
              <a:pPr marL="457200" indent="-457200" algn="just">
                <a:spcBef>
                  <a:spcPts val="119"/>
                </a:spcBef>
                <a:spcAft>
                  <a:spcPts val="119"/>
                </a:spcAft>
                <a:buFont typeface="Arial" panose="020B0604020202020204" pitchFamily="34" charset="0"/>
                <a:buChar char="•"/>
                <a:defRPr/>
              </a:pPr>
              <a:endParaRPr lang="en-GB" sz="2600" dirty="0">
                <a:solidFill>
                  <a:schemeClr val="bg1"/>
                </a:solidFill>
                <a:latin typeface="Arial" pitchFamily="34" charset="0"/>
                <a:cs typeface="Arial" pitchFamily="34" charset="0"/>
              </a:endParaRPr>
            </a:p>
          </p:txBody>
        </p:sp>
      </p:grpSp>
      <p:sp>
        <p:nvSpPr>
          <p:cNvPr id="23" name="Rectangle 22">
            <a:extLst>
              <a:ext uri="{FF2B5EF4-FFF2-40B4-BE49-F238E27FC236}">
                <a16:creationId xmlns:a16="http://schemas.microsoft.com/office/drawing/2014/main" id="{59164B94-8D43-51A7-0371-A33D85751B3D}"/>
              </a:ext>
            </a:extLst>
          </p:cNvPr>
          <p:cNvSpPr/>
          <p:nvPr/>
        </p:nvSpPr>
        <p:spPr>
          <a:xfrm>
            <a:off x="655187" y="146305"/>
            <a:ext cx="29263982" cy="21054440"/>
          </a:xfrm>
          <a:prstGeom prst="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2149</TotalTime>
  <Words>801</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Amasis MT Pro</vt:lpstr>
      <vt:lpstr>Arial</vt:lpstr>
      <vt:lpstr>Calibri</vt:lpstr>
      <vt:lpstr>Calibri Light</vt:lpstr>
      <vt:lpstr>Times New Roman</vt:lpstr>
      <vt:lpstr>Office Theme</vt:lpstr>
      <vt:lpstr> A Systematic Review of the Role of Culture on the Mental Health Service Utilisation among Ethnic Minorities in the United Kingdom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Vivian Osuchukwu</dc:creator>
  <cp:lastModifiedBy>Nwokoroku, Sandra</cp:lastModifiedBy>
  <cp:revision>18</cp:revision>
  <dcterms:created xsi:type="dcterms:W3CDTF">2022-06-17T12:59:39Z</dcterms:created>
  <dcterms:modified xsi:type="dcterms:W3CDTF">2022-10-11T22:09:34Z</dcterms:modified>
</cp:coreProperties>
</file>